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43A"/>
    <a:srgbClr val="D61C7D"/>
    <a:srgbClr val="EE04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28AAE6-A2B5-4E84-A00D-28A99B133594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1D13A4B-2299-4B38-8CF3-C22637322E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iovanni_Arnolfini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wholesalechinaoilpainting.com/upload1/file-admin/images/Jan%20Van%20Eyck6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rtchronicler.files.wordpress.com/2010/02/jan-van-eyck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89178"/>
            <a:ext cx="4267200" cy="5792672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1752600"/>
          </a:xfrm>
        </p:spPr>
        <p:txBody>
          <a:bodyPr/>
          <a:lstStyle/>
          <a:p>
            <a:r>
              <a:rPr lang="en-US" sz="8800" i="1" dirty="0" smtClean="0">
                <a:solidFill>
                  <a:srgbClr val="D61C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Jan van Eyck</a:t>
            </a:r>
            <a:endParaRPr lang="en-US" sz="8800" i="1" dirty="0">
              <a:solidFill>
                <a:srgbClr val="D61C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447800"/>
          </a:xfrm>
        </p:spPr>
        <p:txBody>
          <a:bodyPr>
            <a:prstTxWarp prst="textButton">
              <a:avLst/>
            </a:prstTxWarp>
            <a:normAutofit/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en-US" sz="8000" dirty="0" err="1" smtClean="0">
                <a:solidFill>
                  <a:srgbClr val="E6043A"/>
                </a:solidFill>
                <a:latin typeface="Algerian" pitchFamily="82" charset="0"/>
              </a:rPr>
              <a:t>VanWhooo</a:t>
            </a:r>
            <a:r>
              <a:rPr lang="en-US" sz="8000" dirty="0" smtClean="0">
                <a:solidFill>
                  <a:srgbClr val="E6043A"/>
                </a:solidFill>
                <a:latin typeface="Algerian" pitchFamily="82" charset="0"/>
              </a:rPr>
              <a:t>????</a:t>
            </a:r>
            <a:endParaRPr lang="en-US" sz="8000" dirty="0">
              <a:solidFill>
                <a:srgbClr val="E6043A"/>
              </a:solidFill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14800"/>
          </a:xfrm>
        </p:spPr>
        <p:txBody>
          <a:bodyPr>
            <a:normAutofit lnSpcReduction="10000"/>
          </a:bodyPr>
          <a:lstStyle/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No one ever knew when Jan was born. They think it must have been around the 1390's. Jan died in 1441 and was buried on July 9 </a:t>
            </a:r>
            <a:b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</a:br>
            <a:endParaRPr lang="en-US" sz="2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endParaRPr>
          </a:p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Dutch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born in the Province of </a:t>
            </a:r>
            <a:r>
              <a:rPr lang="en-US" sz="2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Limberg</a:t>
            </a:r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, Netherlands</a:t>
            </a:r>
            <a:b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</a:br>
            <a:endParaRPr lang="en-US" sz="2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endParaRPr>
          </a:p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brother named Hubert Van Eyck, who was also an artist. The brothers often worked together; </a:t>
            </a:r>
          </a:p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sometimes Hubert would start a painting and Jan would finish it. </a:t>
            </a:r>
            <a:b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</a:br>
            <a:endParaRPr lang="en-US" sz="2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endParaRPr>
          </a:p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Jan worked for Phillip the Good and the Duke of </a:t>
            </a:r>
            <a:r>
              <a:rPr lang="en-US" sz="2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Borgonga</a:t>
            </a:r>
            <a:r>
              <a:rPr lang="en-US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ejaVu Sans Condensed" pitchFamily="34" charset="0"/>
                <a:ea typeface="DejaVu Sans Condensed" pitchFamily="34" charset="0"/>
                <a:cs typeface="DejaVu Sans Condensed" pitchFamily="34" charset="0"/>
              </a:rPr>
              <a:t>.</a:t>
            </a:r>
            <a:endParaRPr lang="en-US" sz="2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endParaRPr>
          </a:p>
        </p:txBody>
      </p:sp>
      <p:pic>
        <p:nvPicPr>
          <p:cNvPr id="5122" name="Picture 2" descr="C:\Documents and Settings\laguayo\Local Settings\Temporary Internet Files\Content.IE5\EQC39DT6\MC9002391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0"/>
            <a:ext cx="1494434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Developed their own distinct style known as the </a:t>
            </a:r>
            <a:r>
              <a:rPr lang="en-US" b="1" dirty="0" err="1" smtClean="0">
                <a:solidFill>
                  <a:srgbClr val="FFFF00"/>
                </a:solidFill>
              </a:rPr>
              <a:t>Felmish</a:t>
            </a:r>
            <a:r>
              <a:rPr lang="en-US" b="1" dirty="0" smtClean="0">
                <a:solidFill>
                  <a:srgbClr val="FFFF00"/>
                </a:solidFill>
              </a:rPr>
              <a:t> school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Jan Van Eyck was one of the first painters to use one layer of tempera and then a layer of oil.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1</a:t>
            </a:r>
            <a:r>
              <a:rPr lang="en-US" b="1" baseline="30000" dirty="0" smtClean="0">
                <a:solidFill>
                  <a:srgbClr val="FFFF00"/>
                </a:solidFill>
              </a:rPr>
              <a:t>st</a:t>
            </a:r>
            <a:r>
              <a:rPr lang="en-US" b="1" dirty="0" smtClean="0">
                <a:solidFill>
                  <a:srgbClr val="FFFF00"/>
                </a:solidFill>
              </a:rPr>
              <a:t> to perfect oil painting in the 1400s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 fused on everyday with the religious through the use of symbolism in their paintings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b="1" i="1" dirty="0" smtClean="0">
                <a:solidFill>
                  <a:srgbClr val="D61C7D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impact</a:t>
            </a:r>
            <a:endParaRPr lang="en-US" sz="8000" b="1" i="1" dirty="0">
              <a:solidFill>
                <a:srgbClr val="D61C7D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jim3dlong.com/1434_Jan_van_Eyck_Giovanni_Arnolfini_and_his_Bride-wr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0"/>
            <a:ext cx="3581400" cy="4876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EE043C"/>
                </a:solidFill>
                <a:latin typeface="Bradley Hand ITC" pitchFamily="66" charset="0"/>
              </a:rPr>
              <a:t>His most famous is Giovanni</a:t>
            </a:r>
          </a:p>
          <a:p>
            <a:r>
              <a:rPr lang="en-US" b="1" i="1" dirty="0" smtClean="0">
                <a:solidFill>
                  <a:srgbClr val="EE043C"/>
                </a:solidFill>
                <a:latin typeface="Bradley Hand ITC" pitchFamily="66" charset="0"/>
              </a:rPr>
              <a:t> </a:t>
            </a:r>
            <a:r>
              <a:rPr lang="en-US" b="1" i="1" u="sng" dirty="0" err="1" smtClean="0">
                <a:solidFill>
                  <a:srgbClr val="EE043C"/>
                </a:solidFill>
                <a:latin typeface="Bradley Hand ITC" pitchFamily="66" charset="0"/>
              </a:rPr>
              <a:t>Arnolfini</a:t>
            </a:r>
            <a:r>
              <a:rPr lang="en-US" b="1" i="1" u="sng" dirty="0" smtClean="0">
                <a:solidFill>
                  <a:srgbClr val="EE043C"/>
                </a:solidFill>
                <a:latin typeface="Bradley Hand ITC" pitchFamily="66" charset="0"/>
              </a:rPr>
              <a:t> and his Bride, </a:t>
            </a:r>
            <a:r>
              <a:rPr lang="en-US" b="1" dirty="0" smtClean="0">
                <a:solidFill>
                  <a:srgbClr val="EE043C"/>
                </a:solidFill>
                <a:latin typeface="Bradley Hand ITC" pitchFamily="66" charset="0"/>
              </a:rPr>
              <a:t>painted in 1434.</a:t>
            </a:r>
          </a:p>
          <a:p>
            <a:endParaRPr lang="en-US" b="1" dirty="0" smtClean="0">
              <a:solidFill>
                <a:srgbClr val="EE043C"/>
              </a:solidFill>
              <a:latin typeface="Bradley Hand ITC" pitchFamily="66" charset="0"/>
            </a:endParaRPr>
          </a:p>
          <a:p>
            <a:r>
              <a:rPr lang="en-US" i="1" dirty="0" smtClean="0">
                <a:solidFill>
                  <a:srgbClr val="E6043A"/>
                </a:solidFill>
                <a:latin typeface="Cambria Math" pitchFamily="18" charset="0"/>
                <a:ea typeface="Cambria Math" pitchFamily="18" charset="0"/>
              </a:rPr>
              <a:t>believed to be a portrait of the Italian merchant </a:t>
            </a:r>
            <a:r>
              <a:rPr lang="en-US" dirty="0" smtClean="0">
                <a:solidFill>
                  <a:srgbClr val="E6043A"/>
                </a:solidFill>
                <a:latin typeface="Cambria Math" pitchFamily="18" charset="0"/>
                <a:ea typeface="Cambria Math" pitchFamily="18" charset="0"/>
                <a:hlinkClick r:id="rId3" action="ppaction://hlinkfile"/>
              </a:rPr>
              <a:t>Giovanni </a:t>
            </a:r>
            <a:r>
              <a:rPr lang="en-US" dirty="0" err="1" smtClean="0">
                <a:solidFill>
                  <a:srgbClr val="E6043A"/>
                </a:solidFill>
                <a:latin typeface="Cambria Math" pitchFamily="18" charset="0"/>
                <a:ea typeface="Cambria Math" pitchFamily="18" charset="0"/>
                <a:hlinkClick r:id="rId3" action="ppaction://hlinkfile"/>
              </a:rPr>
              <a:t>Arnolfini</a:t>
            </a:r>
            <a:r>
              <a:rPr lang="en-US" dirty="0" smtClean="0">
                <a:solidFill>
                  <a:srgbClr val="E6043A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solidFill>
                  <a:srgbClr val="E6043A"/>
                </a:solidFill>
                <a:latin typeface="Cambria Math" pitchFamily="18" charset="0"/>
                <a:ea typeface="Cambria Math" pitchFamily="18" charset="0"/>
              </a:rPr>
              <a:t>and his wife in their home</a:t>
            </a:r>
          </a:p>
          <a:p>
            <a:r>
              <a:rPr lang="en-US" i="1" dirty="0" smtClean="0">
                <a:solidFill>
                  <a:srgbClr val="E6043A"/>
                </a:solidFill>
                <a:latin typeface="Cambria Math" pitchFamily="18" charset="0"/>
                <a:ea typeface="Cambria Math" pitchFamily="18" charset="0"/>
              </a:rPr>
              <a:t>signed and dated by Van Eyck in 1434</a:t>
            </a:r>
            <a:endParaRPr lang="en-US" i="1" dirty="0">
              <a:solidFill>
                <a:srgbClr val="E6043A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Artwork….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lib-art.com/imgpainting/4/4/26944-portrait-of-giovanni-arnolfini-and-his-wife-detail-eyck-jan-v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 Man in a Turban </a:t>
            </a:r>
          </a:p>
          <a:p>
            <a:r>
              <a:rPr lang="en-US" b="1" dirty="0" smtClean="0"/>
              <a:t>The Virgin of Chancellor </a:t>
            </a:r>
            <a:r>
              <a:rPr lang="en-US" b="1" dirty="0" err="1" smtClean="0"/>
              <a:t>Rolin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The Last Judgment </a:t>
            </a:r>
            <a:r>
              <a:rPr lang="en-US" dirty="0" smtClean="0"/>
              <a:t>1425-30   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The Crucifixion </a:t>
            </a:r>
            <a:r>
              <a:rPr lang="en-US" dirty="0" smtClean="0"/>
              <a:t>1425-30  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work…</a:t>
            </a:r>
            <a:endParaRPr lang="en-US" dirty="0"/>
          </a:p>
        </p:txBody>
      </p:sp>
      <p:pic>
        <p:nvPicPr>
          <p:cNvPr id="102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199" y="2209800"/>
            <a:ext cx="3073717" cy="4031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150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Jan van Eyck</vt:lpstr>
      <vt:lpstr>VanWhooo????</vt:lpstr>
      <vt:lpstr>impact</vt:lpstr>
      <vt:lpstr>His Artwork….</vt:lpstr>
      <vt:lpstr>Slide 5</vt:lpstr>
      <vt:lpstr>Other work…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van Eyck</dc:title>
  <dc:creator>admin</dc:creator>
  <cp:lastModifiedBy>admin</cp:lastModifiedBy>
  <cp:revision>8</cp:revision>
  <dcterms:created xsi:type="dcterms:W3CDTF">2011-04-15T14:54:51Z</dcterms:created>
  <dcterms:modified xsi:type="dcterms:W3CDTF">2011-04-19T15:24:19Z</dcterms:modified>
</cp:coreProperties>
</file>